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96" r:id="rId1"/>
  </p:sldMasterIdLst>
  <p:sldIdLst>
    <p:sldId id="256" r:id="rId2"/>
    <p:sldId id="257"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58"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72" autoAdjust="0"/>
    <p:restoredTop sz="94640" autoAdjust="0"/>
  </p:normalViewPr>
  <p:slideViewPr>
    <p:cSldViewPr>
      <p:cViewPr varScale="1">
        <p:scale>
          <a:sx n="105" d="100"/>
          <a:sy n="105" d="100"/>
        </p:scale>
        <p:origin x="-1392" y="-1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DEC885F-F4E1-40C1-8FC3-190504DED4B3}"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081DBA-5DCA-4132-B200-C520D1A3B17C}" type="datetimeFigureOut">
              <a:rPr lang="en-US" smtClean="0"/>
              <a:pPr/>
              <a:t>11/1/12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C885F-F4E1-40C1-8FC3-190504DED4B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6081DBA-5DCA-4132-B200-C520D1A3B17C}" type="datetimeFigureOut">
              <a:rPr lang="en-US" smtClean="0"/>
              <a:pPr/>
              <a:t>11/1/12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EC885F-F4E1-40C1-8FC3-190504DED4B3}"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0800"/>
            <a:ext cx="8229600" cy="2667000"/>
          </a:xfrm>
        </p:spPr>
        <p:txBody>
          <a:bodyPr>
            <a:normAutofit fontScale="90000"/>
          </a:bodyPr>
          <a:lstStyle/>
          <a:p>
            <a:r>
              <a:rPr lang="en-US" sz="6700" b="1" dirty="0">
                <a:solidFill>
                  <a:srgbClr val="FF0000"/>
                </a:solidFill>
              </a:rPr>
              <a:t>What does a healthy church look like?</a:t>
            </a:r>
            <a:r>
              <a:rPr lang="en-US" dirty="0"/>
              <a:t/>
            </a:r>
            <a:br>
              <a:rPr lang="en-US" dirty="0"/>
            </a:b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26510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11162"/>
          </a:xfrm>
        </p:spPr>
        <p:txBody>
          <a:bodyPr>
            <a:normAutofit fontScale="90000"/>
          </a:bodyPr>
          <a:lstStyle/>
          <a:p>
            <a:r>
              <a:rPr lang="en-US" b="1" i="1" dirty="0" smtClean="0"/>
              <a:t> Introduction</a:t>
            </a:r>
            <a:endParaRPr lang="en-US" dirty="0"/>
          </a:p>
        </p:txBody>
      </p:sp>
      <p:sp>
        <p:nvSpPr>
          <p:cNvPr id="4" name="Content Placeholder 3"/>
          <p:cNvSpPr>
            <a:spLocks noGrp="1"/>
          </p:cNvSpPr>
          <p:nvPr>
            <p:ph idx="1"/>
          </p:nvPr>
        </p:nvSpPr>
        <p:spPr>
          <a:xfrm>
            <a:off x="457200" y="685801"/>
            <a:ext cx="8229600" cy="4286250"/>
          </a:xfrm>
        </p:spPr>
        <p:txBody>
          <a:bodyPr>
            <a:normAutofit fontScale="92500" lnSpcReduction="10000"/>
          </a:bodyPr>
          <a:lstStyle/>
          <a:p>
            <a:r>
              <a:rPr lang="en-US" dirty="0" smtClean="0"/>
              <a:t> </a:t>
            </a:r>
            <a:r>
              <a:rPr lang="en-US" dirty="0"/>
              <a:t>A computer only produces what’s been put in it. It might be able to mimic life but it cannot generate life. If you plant it in the ground it will never grow another computer. This is the secret of life, a divine principle of creation. This principle is not mechanical or technological, but natural. </a:t>
            </a:r>
          </a:p>
          <a:p>
            <a:r>
              <a:rPr lang="en-US" dirty="0"/>
              <a:t>When we are dealing with natural processes, it is important for this inherent potential to have free rein. You cannot make or force grass, trees, plants, or any other form of nature to grow, it is important to have the </a:t>
            </a:r>
            <a:r>
              <a:rPr lang="en-US" dirty="0" smtClean="0"/>
              <a:t>right environment </a:t>
            </a:r>
            <a:r>
              <a:rPr lang="en-US" dirty="0"/>
              <a:t>and create the best possible conditions, for growth to happen all by itself.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8600" y="4800600"/>
            <a:ext cx="8458200" cy="188595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84994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92362"/>
          </a:xfrm>
        </p:spPr>
        <p:txBody>
          <a:bodyPr/>
          <a:lstStyle/>
          <a:p>
            <a:r>
              <a:rPr lang="en-US" dirty="0" smtClean="0"/>
              <a:t/>
            </a:r>
            <a:br>
              <a:rPr lang="en-US" dirty="0" smtClean="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81378" y="1935163"/>
            <a:ext cx="8762100" cy="4389437"/>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81378" y="120444"/>
            <a:ext cx="8762100" cy="163215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82874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endParaRPr lang="en-US" dirty="0"/>
          </a:p>
        </p:txBody>
      </p:sp>
      <p:sp>
        <p:nvSpPr>
          <p:cNvPr id="3" name="Content Placeholder 2"/>
          <p:cNvSpPr>
            <a:spLocks noGrp="1"/>
          </p:cNvSpPr>
          <p:nvPr>
            <p:ph idx="1"/>
          </p:nvPr>
        </p:nvSpPr>
        <p:spPr>
          <a:xfrm>
            <a:off x="457200" y="838200"/>
            <a:ext cx="8229600" cy="5287963"/>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en-US" sz="4800" b="1" i="1" dirty="0">
                <a:solidFill>
                  <a:schemeClr val="accent2">
                    <a:lumMod val="75000"/>
                  </a:schemeClr>
                </a:solidFill>
              </a:rPr>
              <a:t>So, let’s look at </a:t>
            </a:r>
            <a:r>
              <a:rPr lang="en-US" sz="4800" b="1" i="1" dirty="0" smtClean="0">
                <a:solidFill>
                  <a:schemeClr val="accent2">
                    <a:lumMod val="75000"/>
                  </a:schemeClr>
                </a:solidFill>
              </a:rPr>
              <a:t>8 </a:t>
            </a:r>
            <a:r>
              <a:rPr lang="en-US" sz="4800" b="1" i="1" dirty="0">
                <a:solidFill>
                  <a:schemeClr val="accent2">
                    <a:lumMod val="75000"/>
                  </a:schemeClr>
                </a:solidFill>
              </a:rPr>
              <a:t>quality characteristics that should be in a healthy </a:t>
            </a:r>
            <a:r>
              <a:rPr lang="en-US" sz="4800" b="1" i="1" dirty="0" smtClean="0">
                <a:solidFill>
                  <a:schemeClr val="accent2">
                    <a:lumMod val="75000"/>
                  </a:schemeClr>
                </a:solidFill>
              </a:rPr>
              <a:t>church</a:t>
            </a:r>
          </a:p>
          <a:p>
            <a:r>
              <a:rPr lang="en-US" sz="4800" b="1" i="1" dirty="0" smtClean="0">
                <a:solidFill>
                  <a:schemeClr val="accent2">
                    <a:lumMod val="75000"/>
                  </a:schemeClr>
                </a:solidFill>
              </a:rPr>
              <a:t>Samples </a:t>
            </a:r>
            <a:r>
              <a:rPr lang="en-US" sz="4800" b="1" i="1" dirty="0">
                <a:solidFill>
                  <a:schemeClr val="accent2">
                    <a:lumMod val="75000"/>
                  </a:schemeClr>
                </a:solidFill>
              </a:rPr>
              <a:t>of setting goals in </a:t>
            </a:r>
            <a:r>
              <a:rPr lang="en-US" sz="4800" b="1" i="1" dirty="0" smtClean="0">
                <a:solidFill>
                  <a:schemeClr val="accent2">
                    <a:lumMod val="75000"/>
                  </a:schemeClr>
                </a:solidFill>
              </a:rPr>
              <a:t>ministry </a:t>
            </a:r>
          </a:p>
          <a:p>
            <a:r>
              <a:rPr lang="en-US" sz="4800" b="1" i="1" dirty="0" smtClean="0">
                <a:solidFill>
                  <a:schemeClr val="accent2">
                    <a:lumMod val="75000"/>
                  </a:schemeClr>
                </a:solidFill>
              </a:rPr>
              <a:t>6 </a:t>
            </a:r>
            <a:r>
              <a:rPr lang="en-US" sz="4800" b="1" i="1" dirty="0">
                <a:solidFill>
                  <a:schemeClr val="accent2">
                    <a:lumMod val="75000"/>
                  </a:schemeClr>
                </a:solidFill>
              </a:rPr>
              <a:t>quality activators </a:t>
            </a:r>
            <a:endParaRPr lang="en-US" sz="4800" dirty="0">
              <a:solidFill>
                <a:schemeClr val="accent2">
                  <a:lumMod val="7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36351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01445" y="963439"/>
            <a:ext cx="8229600" cy="1143000"/>
          </a:xfrm>
        </p:spPr>
        <p:style>
          <a:lnRef idx="0">
            <a:scrgbClr r="0" g="0" b="0"/>
          </a:lnRef>
          <a:fillRef idx="1001">
            <a:schemeClr val="lt1"/>
          </a:fillRef>
          <a:effectRef idx="0">
            <a:scrgbClr r="0" g="0" b="0"/>
          </a:effectRef>
          <a:fontRef idx="major"/>
        </p:style>
        <p:txBody>
          <a:bodyPr>
            <a:normAutofit fontScale="90000"/>
          </a:bodyPr>
          <a:lstStyle/>
          <a:p>
            <a:r>
              <a:rPr lang="en-US" dirty="0"/>
              <a:t>Empowered leadership</a:t>
            </a:r>
            <a:br>
              <a:rPr lang="en-US" dirty="0"/>
            </a:br>
            <a:endParaRPr lang="en-US" dirty="0"/>
          </a:p>
        </p:txBody>
      </p:sp>
      <p:sp>
        <p:nvSpPr>
          <p:cNvPr id="3" name="Content Placeholder 2"/>
          <p:cNvSpPr>
            <a:spLocks noGrp="1"/>
          </p:cNvSpPr>
          <p:nvPr>
            <p:ph idx="1"/>
          </p:nvPr>
        </p:nvSpPr>
        <p:spPr>
          <a:xfrm>
            <a:off x="467032" y="1932039"/>
            <a:ext cx="8229600" cy="4953000"/>
          </a:xfrm>
        </p:spPr>
        <p:txBody>
          <a:bodyPr/>
          <a:lstStyle/>
          <a:p>
            <a:r>
              <a:rPr lang="en-US" sz="3200" b="1" dirty="0">
                <a:solidFill>
                  <a:schemeClr val="accent3">
                    <a:lumMod val="50000"/>
                  </a:schemeClr>
                </a:solidFill>
              </a:rPr>
              <a:t>Leaders of quality growing churches concentrate on empowering other Christians for ministry.</a:t>
            </a:r>
            <a:r>
              <a:rPr lang="en-US" sz="3200" dirty="0">
                <a:solidFill>
                  <a:schemeClr val="accent3">
                    <a:lumMod val="50000"/>
                  </a:schemeClr>
                </a:solidFill>
              </a:rPr>
              <a:t> </a:t>
            </a:r>
            <a:endParaRPr lang="en-US" sz="3200" dirty="0" smtClean="0">
              <a:solidFill>
                <a:schemeClr val="accent3">
                  <a:lumMod val="50000"/>
                </a:schemeClr>
              </a:solidFill>
            </a:endParaRPr>
          </a:p>
          <a:p>
            <a:r>
              <a:rPr lang="en-US" sz="3200" b="1" dirty="0" smtClean="0">
                <a:solidFill>
                  <a:schemeClr val="accent3">
                    <a:lumMod val="50000"/>
                  </a:schemeClr>
                </a:solidFill>
              </a:rPr>
              <a:t>These </a:t>
            </a:r>
            <a:r>
              <a:rPr lang="en-US" sz="3200" b="1" dirty="0">
                <a:solidFill>
                  <a:schemeClr val="accent3">
                    <a:lumMod val="50000"/>
                  </a:schemeClr>
                </a:solidFill>
              </a:rPr>
              <a:t>leaders realize their own empowerment by empowering others. </a:t>
            </a:r>
            <a:endParaRPr lang="en-US" sz="3200" b="1" dirty="0" smtClean="0">
              <a:solidFill>
                <a:schemeClr val="accent3">
                  <a:lumMod val="50000"/>
                </a:schemeClr>
              </a:solidFill>
            </a:endParaRPr>
          </a:p>
          <a:p>
            <a:r>
              <a:rPr lang="en-US" sz="3200" b="1" dirty="0" smtClean="0">
                <a:solidFill>
                  <a:schemeClr val="accent3">
                    <a:lumMod val="50000"/>
                  </a:schemeClr>
                </a:solidFill>
              </a:rPr>
              <a:t>God’s </a:t>
            </a:r>
            <a:r>
              <a:rPr lang="en-US" sz="3200" b="1" dirty="0">
                <a:solidFill>
                  <a:schemeClr val="accent3">
                    <a:lumMod val="50000"/>
                  </a:schemeClr>
                </a:solidFill>
              </a:rPr>
              <a:t>energy and spirit, not human effort or pressure, is released to set the church in motion. </a:t>
            </a:r>
            <a:endParaRPr lang="en-US" sz="3200" dirty="0">
              <a:solidFill>
                <a:schemeClr val="accent3">
                  <a:lumMod val="50000"/>
                </a:schemeClr>
              </a:solidFill>
            </a:endParaRPr>
          </a:p>
          <a:p>
            <a:endParaRPr lang="en-US" dirty="0"/>
          </a:p>
        </p:txBody>
      </p:sp>
      <p:sp>
        <p:nvSpPr>
          <p:cNvPr id="5" name="Rectangle 4"/>
          <p:cNvSpPr/>
          <p:nvPr/>
        </p:nvSpPr>
        <p:spPr>
          <a:xfrm>
            <a:off x="496529" y="838200"/>
            <a:ext cx="8229600" cy="584775"/>
          </a:xfrm>
          <a:prstGeom prst="rect">
            <a:avLst/>
          </a:prstGeom>
          <a:ln>
            <a:solidFill>
              <a:schemeClr val="accent1"/>
            </a:solidFill>
          </a:ln>
        </p:spPr>
        <p:txBody>
          <a:bodyPr wrap="square">
            <a:spAutoFit/>
          </a:bodyPr>
          <a:lstStyle/>
          <a:p>
            <a:endParaRPr lang="en-US" sz="32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374117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1500">
        <p:split orient="vert"/>
      </p:transition>
    </mc:Choice>
    <mc:Fallback>
      <mp:transition xmlns:mp="http://schemas.microsoft.com/office/mac/powerpoint/2008/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808038"/>
          </a:xfrm>
        </p:spPr>
        <p:txBody>
          <a:bodyPr>
            <a:normAutofit fontScale="90000"/>
          </a:bodyPr>
          <a:lstStyle/>
          <a:p>
            <a:r>
              <a:rPr lang="en-US" dirty="0"/>
              <a:t>Gift based ministry</a:t>
            </a:r>
            <a:br>
              <a:rPr lang="en-US" dirty="0"/>
            </a:br>
            <a:endParaRPr lang="en-US" dirty="0"/>
          </a:p>
        </p:txBody>
      </p:sp>
      <p:sp>
        <p:nvSpPr>
          <p:cNvPr id="3" name="Content Placeholder 2"/>
          <p:cNvSpPr>
            <a:spLocks noGrp="1"/>
          </p:cNvSpPr>
          <p:nvPr>
            <p:ph idx="1"/>
          </p:nvPr>
        </p:nvSpPr>
        <p:spPr/>
        <p:txBody>
          <a:bodyPr>
            <a:normAutofit/>
          </a:bodyPr>
          <a:lstStyle/>
          <a:p>
            <a:r>
              <a:rPr lang="en-US" b="1" dirty="0">
                <a:solidFill>
                  <a:schemeClr val="accent3">
                    <a:lumMod val="50000"/>
                  </a:schemeClr>
                </a:solidFill>
              </a:rPr>
              <a:t>The role of Christian leadership is to help its members identify their gifts and integrate them into appropriate ministries. </a:t>
            </a:r>
            <a:endParaRPr lang="en-US" b="1" dirty="0" smtClean="0">
              <a:solidFill>
                <a:schemeClr val="accent3">
                  <a:lumMod val="50000"/>
                </a:schemeClr>
              </a:solidFill>
            </a:endParaRPr>
          </a:p>
          <a:p>
            <a:r>
              <a:rPr lang="en-US" b="1" dirty="0" smtClean="0">
                <a:solidFill>
                  <a:schemeClr val="accent3">
                    <a:lumMod val="50000"/>
                  </a:schemeClr>
                </a:solidFill>
              </a:rPr>
              <a:t>When </a:t>
            </a:r>
            <a:r>
              <a:rPr lang="en-US" b="1" dirty="0">
                <a:solidFill>
                  <a:schemeClr val="accent3">
                    <a:lumMod val="50000"/>
                  </a:schemeClr>
                </a:solidFill>
              </a:rPr>
              <a:t>Christians function in their area of giftedness, they generally function less in their own strength and more in the power of the Holy Spirit</a:t>
            </a:r>
            <a:r>
              <a:rPr lang="en-US" b="1" dirty="0" smtClean="0">
                <a:solidFill>
                  <a:schemeClr val="accent3">
                    <a:lumMod val="50000"/>
                  </a:schemeClr>
                </a:solidFill>
              </a:rPr>
              <a:t>.</a:t>
            </a:r>
          </a:p>
          <a:p>
            <a:r>
              <a:rPr lang="en-US" b="1" dirty="0" smtClean="0">
                <a:solidFill>
                  <a:schemeClr val="accent3">
                    <a:lumMod val="50000"/>
                  </a:schemeClr>
                </a:solidFill>
              </a:rPr>
              <a:t> </a:t>
            </a:r>
            <a:r>
              <a:rPr lang="en-US" b="1" dirty="0">
                <a:solidFill>
                  <a:schemeClr val="accent3">
                    <a:lumMod val="50000"/>
                  </a:schemeClr>
                </a:solidFill>
              </a:rPr>
              <a:t>People tend to not get burned out using their gifts. </a:t>
            </a:r>
            <a:endParaRPr lang="en-US" dirty="0">
              <a:solidFill>
                <a:schemeClr val="accent3">
                  <a:lumMod val="50000"/>
                </a:schemeClr>
              </a:solidFill>
            </a:endParaRP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6123067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1500">
        <p:split orient="vert"/>
      </p:transition>
    </mc:Choice>
    <mc:Fallback>
      <mp:transition xmlns:mp="http://schemas.microsoft.com/office/mac/powerpoint/2008/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r>
              <a:rPr lang="en-US" dirty="0"/>
              <a:t>Passionate Spirituality</a:t>
            </a:r>
            <a:br>
              <a:rPr lang="en-US" dirty="0"/>
            </a:br>
            <a:endParaRPr lang="en-US" dirty="0"/>
          </a:p>
        </p:txBody>
      </p:sp>
      <p:sp>
        <p:nvSpPr>
          <p:cNvPr id="3" name="Content Placeholder 2"/>
          <p:cNvSpPr>
            <a:spLocks noGrp="1"/>
          </p:cNvSpPr>
          <p:nvPr>
            <p:ph idx="1"/>
          </p:nvPr>
        </p:nvSpPr>
        <p:spPr/>
        <p:txBody>
          <a:bodyPr>
            <a:normAutofit/>
          </a:bodyPr>
          <a:lstStyle/>
          <a:p>
            <a:r>
              <a:rPr lang="en-US" b="1" dirty="0">
                <a:solidFill>
                  <a:schemeClr val="accent3">
                    <a:lumMod val="50000"/>
                  </a:schemeClr>
                </a:solidFill>
              </a:rPr>
              <a:t>Do the people in church live committed lives and practice their faith with joy and enthusiasm?</a:t>
            </a:r>
            <a:r>
              <a:rPr lang="en-US" dirty="0">
                <a:solidFill>
                  <a:schemeClr val="accent3">
                    <a:lumMod val="50000"/>
                  </a:schemeClr>
                </a:solidFill>
              </a:rPr>
              <a:t> </a:t>
            </a:r>
            <a:endParaRPr lang="en-US" dirty="0" smtClean="0">
              <a:solidFill>
                <a:schemeClr val="accent3">
                  <a:lumMod val="50000"/>
                </a:schemeClr>
              </a:solidFill>
            </a:endParaRPr>
          </a:p>
          <a:p>
            <a:r>
              <a:rPr lang="en-US" b="1" dirty="0" smtClean="0">
                <a:solidFill>
                  <a:schemeClr val="accent3">
                    <a:lumMod val="50000"/>
                  </a:schemeClr>
                </a:solidFill>
              </a:rPr>
              <a:t>If </a:t>
            </a:r>
            <a:r>
              <a:rPr lang="en-US" b="1" dirty="0">
                <a:solidFill>
                  <a:schemeClr val="accent3">
                    <a:lumMod val="50000"/>
                  </a:schemeClr>
                </a:solidFill>
              </a:rPr>
              <a:t>the church is not praying and leaders do not have a corporate prayer time, and individual times of pray, that church does not have spiritual passion</a:t>
            </a:r>
            <a:r>
              <a:rPr lang="en-US" b="1" dirty="0" smtClean="0">
                <a:solidFill>
                  <a:schemeClr val="accent3">
                    <a:lumMod val="50000"/>
                  </a:schemeClr>
                </a:solidFill>
              </a:rPr>
              <a:t>.</a:t>
            </a:r>
          </a:p>
          <a:p>
            <a:r>
              <a:rPr lang="en-US" b="1" dirty="0" smtClean="0">
                <a:solidFill>
                  <a:schemeClr val="accent3">
                    <a:lumMod val="50000"/>
                  </a:schemeClr>
                </a:solidFill>
              </a:rPr>
              <a:t>Spiritual </a:t>
            </a:r>
            <a:r>
              <a:rPr lang="en-US" b="1" dirty="0">
                <a:solidFill>
                  <a:schemeClr val="accent3">
                    <a:lumMod val="50000"/>
                  </a:schemeClr>
                </a:solidFill>
              </a:rPr>
              <a:t>passion is to live it out with contagious enthusiasm. This happens with prayer and the personal use of the bible. </a:t>
            </a:r>
            <a:endParaRPr lang="en-US" dirty="0">
              <a:solidFill>
                <a:schemeClr val="accent3">
                  <a:lumMod val="50000"/>
                </a:schemeClr>
              </a:solidFill>
            </a:endParaRP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4120335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fontScale="90000"/>
          </a:bodyPr>
          <a:lstStyle/>
          <a:p>
            <a:r>
              <a:rPr lang="en-US" dirty="0"/>
              <a:t>Effective structures</a:t>
            </a:r>
            <a:br>
              <a:rPr lang="en-US" dirty="0"/>
            </a:br>
            <a:endParaRPr lang="en-US" dirty="0"/>
          </a:p>
        </p:txBody>
      </p:sp>
      <p:sp>
        <p:nvSpPr>
          <p:cNvPr id="3" name="Content Placeholder 2"/>
          <p:cNvSpPr>
            <a:spLocks noGrp="1"/>
          </p:cNvSpPr>
          <p:nvPr>
            <p:ph idx="1"/>
          </p:nvPr>
        </p:nvSpPr>
        <p:spPr/>
        <p:txBody>
          <a:bodyPr/>
          <a:lstStyle/>
          <a:p>
            <a:r>
              <a:rPr lang="en-US" sz="3200" dirty="0">
                <a:solidFill>
                  <a:schemeClr val="accent3">
                    <a:lumMod val="50000"/>
                  </a:schemeClr>
                </a:solidFill>
              </a:rPr>
              <a:t>This is the development of structure that promotes an ongoing multiplication of ministry. </a:t>
            </a:r>
            <a:endParaRPr lang="en-US" sz="3200" dirty="0" smtClean="0">
              <a:solidFill>
                <a:schemeClr val="accent3">
                  <a:lumMod val="50000"/>
                </a:schemeClr>
              </a:solidFill>
            </a:endParaRPr>
          </a:p>
          <a:p>
            <a:endParaRPr lang="en-US" sz="3200" dirty="0">
              <a:solidFill>
                <a:schemeClr val="accent3">
                  <a:lumMod val="50000"/>
                </a:schemeClr>
              </a:solidFill>
            </a:endParaRPr>
          </a:p>
          <a:p>
            <a:r>
              <a:rPr lang="en-US" sz="3200" dirty="0" smtClean="0">
                <a:solidFill>
                  <a:schemeClr val="accent3">
                    <a:lumMod val="50000"/>
                  </a:schemeClr>
                </a:solidFill>
              </a:rPr>
              <a:t>Without </a:t>
            </a:r>
            <a:r>
              <a:rPr lang="en-US" sz="3200" dirty="0">
                <a:solidFill>
                  <a:schemeClr val="accent3">
                    <a:lumMod val="50000"/>
                  </a:schemeClr>
                </a:solidFill>
              </a:rPr>
              <a:t>structure you will create times where feelings and emotions take over as a move of God and it is a move of emotions</a:t>
            </a:r>
            <a:r>
              <a:rPr lang="en-US" dirty="0"/>
              <a: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4723335"/>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r>
              <a:rPr lang="en-US" dirty="0"/>
              <a:t>Inspired Worship</a:t>
            </a:r>
            <a:br>
              <a:rPr lang="en-US" dirty="0"/>
            </a:br>
            <a:endParaRPr lang="en-US" dirty="0"/>
          </a:p>
        </p:txBody>
      </p:sp>
      <p:sp>
        <p:nvSpPr>
          <p:cNvPr id="3" name="Content Placeholder 2"/>
          <p:cNvSpPr>
            <a:spLocks noGrp="1"/>
          </p:cNvSpPr>
          <p:nvPr>
            <p:ph idx="1"/>
          </p:nvPr>
        </p:nvSpPr>
        <p:spPr/>
        <p:txBody>
          <a:bodyPr/>
          <a:lstStyle/>
          <a:p>
            <a:r>
              <a:rPr lang="en-US" sz="3600" b="1" dirty="0">
                <a:solidFill>
                  <a:schemeClr val="accent3">
                    <a:lumMod val="50000"/>
                  </a:schemeClr>
                </a:solidFill>
              </a:rPr>
              <a:t>Simply put, is worship service an inspiring experience for the participants? </a:t>
            </a:r>
            <a:endParaRPr lang="en-US" sz="3600" b="1" dirty="0" smtClean="0">
              <a:solidFill>
                <a:schemeClr val="accent3">
                  <a:lumMod val="50000"/>
                </a:schemeClr>
              </a:solidFill>
            </a:endParaRPr>
          </a:p>
          <a:p>
            <a:r>
              <a:rPr lang="en-US" sz="3600" b="1" dirty="0" smtClean="0">
                <a:solidFill>
                  <a:schemeClr val="accent3">
                    <a:lumMod val="50000"/>
                  </a:schemeClr>
                </a:solidFill>
              </a:rPr>
              <a:t>This </a:t>
            </a:r>
            <a:r>
              <a:rPr lang="en-US" sz="3600" b="1" dirty="0">
                <a:solidFill>
                  <a:schemeClr val="accent3">
                    <a:lumMod val="50000"/>
                  </a:schemeClr>
                </a:solidFill>
              </a:rPr>
              <a:t>worship is not just from people who sings, but from people who believes in who they sing about.</a:t>
            </a:r>
            <a:r>
              <a:rPr lang="en-US" sz="3600" dirty="0">
                <a:solidFill>
                  <a:schemeClr val="accent3">
                    <a:lumMod val="50000"/>
                  </a:schemeClr>
                </a:solidFill>
              </a:rPr>
              <a:t>  </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171185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1143000"/>
          </a:xfrm>
        </p:spPr>
        <p:txBody>
          <a:bodyPr>
            <a:normAutofit fontScale="90000"/>
          </a:bodyPr>
          <a:lstStyle/>
          <a:p>
            <a:r>
              <a:rPr lang="en-US" dirty="0"/>
              <a:t> Small/cell groups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sz="3200" b="1" dirty="0">
                <a:solidFill>
                  <a:schemeClr val="accent3">
                    <a:lumMod val="50000"/>
                  </a:schemeClr>
                </a:solidFill>
              </a:rPr>
              <a:t>Holistic small groups are the natural place for the Christian to serve others both inside and outside of the groups.</a:t>
            </a:r>
            <a:r>
              <a:rPr lang="en-US" sz="3200" b="1" dirty="0" smtClean="0">
                <a:solidFill>
                  <a:schemeClr val="accent3">
                    <a:lumMod val="50000"/>
                  </a:schemeClr>
                </a:solidFill>
              </a:rPr>
              <a:t> The four areas o</a:t>
            </a:r>
            <a:r>
              <a:rPr lang="en-US" sz="3200" b="1" dirty="0" smtClean="0">
                <a:solidFill>
                  <a:schemeClr val="accent3">
                    <a:lumMod val="50000"/>
                  </a:schemeClr>
                </a:solidFill>
              </a:rPr>
              <a:t>f Christian development is: public- social – Private and Intimate</a:t>
            </a:r>
            <a:endParaRPr lang="en-US" sz="3200" b="1" dirty="0" smtClean="0">
              <a:solidFill>
                <a:schemeClr val="accent3">
                  <a:lumMod val="50000"/>
                </a:schemeClr>
              </a:solidFill>
            </a:endParaRPr>
          </a:p>
          <a:p>
            <a:r>
              <a:rPr lang="en-US" sz="3200" b="1" dirty="0" smtClean="0">
                <a:solidFill>
                  <a:schemeClr val="accent3">
                    <a:lumMod val="50000"/>
                  </a:schemeClr>
                </a:solidFill>
              </a:rPr>
              <a:t>Groups could be as small as 3 but should be limited to 12 -15</a:t>
            </a:r>
            <a:endParaRPr lang="en-US" sz="3200" b="1" dirty="0" smtClean="0">
              <a:solidFill>
                <a:schemeClr val="accent3">
                  <a:lumMod val="50000"/>
                </a:schemeClr>
              </a:solidFill>
            </a:endParaRPr>
          </a:p>
          <a:p>
            <a:r>
              <a:rPr lang="en-US" sz="3200" b="1" dirty="0" smtClean="0">
                <a:solidFill>
                  <a:schemeClr val="accent3">
                    <a:lumMod val="50000"/>
                  </a:schemeClr>
                </a:solidFill>
              </a:rPr>
              <a:t>The </a:t>
            </a:r>
            <a:r>
              <a:rPr lang="en-US" sz="3200" b="1" dirty="0">
                <a:solidFill>
                  <a:schemeClr val="accent3">
                    <a:lumMod val="50000"/>
                  </a:schemeClr>
                </a:solidFill>
              </a:rPr>
              <a:t>planned, multiplications of small groups are made possible through the continual development of leaders. </a:t>
            </a:r>
            <a:endParaRPr lang="en-US" dirty="0">
              <a:solidFill>
                <a:schemeClr val="accent3">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74464191"/>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fontScale="90000"/>
          </a:bodyPr>
          <a:lstStyle/>
          <a:p>
            <a:r>
              <a:rPr lang="en-US" dirty="0"/>
              <a:t>Need oriented evangelism</a:t>
            </a:r>
            <a:br>
              <a:rPr lang="en-US" dirty="0"/>
            </a:br>
            <a:endParaRPr lang="en-US" dirty="0"/>
          </a:p>
        </p:txBody>
      </p:sp>
      <p:sp>
        <p:nvSpPr>
          <p:cNvPr id="3" name="Content Placeholder 2"/>
          <p:cNvSpPr>
            <a:spLocks noGrp="1"/>
          </p:cNvSpPr>
          <p:nvPr>
            <p:ph idx="1"/>
          </p:nvPr>
        </p:nvSpPr>
        <p:spPr/>
        <p:txBody>
          <a:bodyPr/>
          <a:lstStyle/>
          <a:p>
            <a:r>
              <a:rPr lang="en-US" sz="3200" b="1" dirty="0">
                <a:solidFill>
                  <a:schemeClr val="accent3">
                    <a:lumMod val="50000"/>
                  </a:schemeClr>
                </a:solidFill>
              </a:rPr>
              <a:t>What are the needs of the non-Christians in our area? </a:t>
            </a:r>
            <a:endParaRPr lang="en-US" sz="3200" dirty="0">
              <a:solidFill>
                <a:schemeClr val="accent3">
                  <a:lumMod val="50000"/>
                </a:schemeClr>
              </a:solidFill>
            </a:endParaRPr>
          </a:p>
          <a:p>
            <a:r>
              <a:rPr lang="en-US" sz="3200" b="1" dirty="0">
                <a:solidFill>
                  <a:schemeClr val="accent3">
                    <a:lumMod val="50000"/>
                  </a:schemeClr>
                </a:solidFill>
              </a:rPr>
              <a:t>This characteristic of a healthy church is to challenge Believers to build relationships with the </a:t>
            </a:r>
            <a:r>
              <a:rPr lang="en-US" sz="3200" b="1" dirty="0" err="1">
                <a:solidFill>
                  <a:schemeClr val="accent3">
                    <a:lumMod val="50000"/>
                  </a:schemeClr>
                </a:solidFill>
              </a:rPr>
              <a:t>unchurched</a:t>
            </a:r>
            <a:r>
              <a:rPr lang="en-US" sz="3200" b="1" dirty="0">
                <a:solidFill>
                  <a:schemeClr val="accent3">
                    <a:lumMod val="50000"/>
                  </a:schemeClr>
                </a:solidFill>
              </a:rPr>
              <a:t> and use already formed relationships with the </a:t>
            </a:r>
            <a:r>
              <a:rPr lang="en-US" sz="3200" b="1" dirty="0" err="1">
                <a:solidFill>
                  <a:schemeClr val="accent3">
                    <a:lumMod val="50000"/>
                  </a:schemeClr>
                </a:solidFill>
              </a:rPr>
              <a:t>unchurched</a:t>
            </a:r>
            <a:r>
              <a:rPr lang="en-US" sz="3200" b="1" dirty="0">
                <a:solidFill>
                  <a:schemeClr val="accent3">
                    <a:lumMod val="50000"/>
                  </a:schemeClr>
                </a:solidFill>
              </a:rPr>
              <a:t> as contacts for evangelism. </a:t>
            </a:r>
            <a:endParaRPr lang="en-US" sz="3200" dirty="0">
              <a:solidFill>
                <a:schemeClr val="accent3">
                  <a:lumMod val="50000"/>
                </a:schemeClr>
              </a:solidFill>
            </a:endParaRP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206825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fontScale="90000"/>
          </a:bodyPr>
          <a:lstStyle/>
          <a:p>
            <a:r>
              <a:rPr lang="en-US" dirty="0"/>
              <a:t>Loving relationships</a:t>
            </a:r>
            <a:br>
              <a:rPr lang="en-US" dirty="0"/>
            </a:br>
            <a:endParaRPr lang="en-US" dirty="0"/>
          </a:p>
        </p:txBody>
      </p:sp>
      <p:sp>
        <p:nvSpPr>
          <p:cNvPr id="3" name="Content Placeholder 2"/>
          <p:cNvSpPr>
            <a:spLocks noGrp="1"/>
          </p:cNvSpPr>
          <p:nvPr>
            <p:ph idx="1"/>
          </p:nvPr>
        </p:nvSpPr>
        <p:spPr/>
        <p:txBody>
          <a:bodyPr>
            <a:normAutofit fontScale="92500"/>
          </a:bodyPr>
          <a:lstStyle/>
          <a:p>
            <a:r>
              <a:rPr lang="en-US" sz="2800" b="1" dirty="0">
                <a:solidFill>
                  <a:schemeClr val="accent3">
                    <a:lumMod val="50000"/>
                  </a:schemeClr>
                </a:solidFill>
              </a:rPr>
              <a:t>Our love quotient must be high in order to have quality growth in the church. </a:t>
            </a:r>
            <a:endParaRPr lang="en-US" sz="2800" b="1" dirty="0" smtClean="0">
              <a:solidFill>
                <a:schemeClr val="accent3">
                  <a:lumMod val="50000"/>
                </a:schemeClr>
              </a:solidFill>
            </a:endParaRPr>
          </a:p>
          <a:p>
            <a:r>
              <a:rPr lang="en-US" sz="2800" b="1" dirty="0" smtClean="0">
                <a:solidFill>
                  <a:schemeClr val="accent3">
                    <a:lumMod val="50000"/>
                  </a:schemeClr>
                </a:solidFill>
              </a:rPr>
              <a:t>New </a:t>
            </a:r>
            <a:r>
              <a:rPr lang="en-US" sz="2800" b="1" dirty="0">
                <a:solidFill>
                  <a:schemeClr val="accent3">
                    <a:lumMod val="50000"/>
                  </a:schemeClr>
                </a:solidFill>
              </a:rPr>
              <a:t>comers and visitors must know you care if they are to come back to church. </a:t>
            </a:r>
            <a:endParaRPr lang="en-US" sz="2800" b="1" dirty="0" smtClean="0">
              <a:solidFill>
                <a:schemeClr val="accent3">
                  <a:lumMod val="50000"/>
                </a:schemeClr>
              </a:solidFill>
            </a:endParaRPr>
          </a:p>
          <a:p>
            <a:r>
              <a:rPr lang="en-US" sz="2800" b="1" dirty="0" smtClean="0">
                <a:solidFill>
                  <a:schemeClr val="accent3">
                    <a:lumMod val="50000"/>
                  </a:schemeClr>
                </a:solidFill>
              </a:rPr>
              <a:t>To </a:t>
            </a:r>
            <a:r>
              <a:rPr lang="en-US" sz="2800" b="1" dirty="0">
                <a:solidFill>
                  <a:schemeClr val="accent3">
                    <a:lumMod val="50000"/>
                  </a:schemeClr>
                </a:solidFill>
              </a:rPr>
              <a:t>make this point very </a:t>
            </a:r>
            <a:r>
              <a:rPr lang="en-US" sz="2800" b="1" dirty="0" smtClean="0">
                <a:solidFill>
                  <a:schemeClr val="accent3">
                    <a:lumMod val="50000"/>
                  </a:schemeClr>
                </a:solidFill>
              </a:rPr>
              <a:t>clear</a:t>
            </a:r>
            <a:r>
              <a:rPr lang="en-US" sz="2800" b="1" dirty="0">
                <a:solidFill>
                  <a:schemeClr val="accent3">
                    <a:lumMod val="50000"/>
                  </a:schemeClr>
                </a:solidFill>
              </a:rPr>
              <a:t>, more than a revival, evangelistic crusade, or the practice of spiritual warfare (as important as they maybe), there is a significant connection between love and laughter in the church and the health and growth quality of the church.</a:t>
            </a:r>
            <a:r>
              <a:rPr lang="en-US" sz="2800" dirty="0">
                <a:solidFill>
                  <a:schemeClr val="accent3">
                    <a:lumMod val="50000"/>
                  </a:schemeClr>
                </a:solidFill>
              </a:rPr>
              <a:t> </a:t>
            </a:r>
            <a:endParaRPr lang="en-US" dirty="0">
              <a:solidFill>
                <a:schemeClr val="accent3">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4036227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7400"/>
            <a:ext cx="8229600" cy="1143000"/>
          </a:xfrm>
        </p:spPr>
        <p:txBody>
          <a:bodyPr>
            <a:normAutofit fontScale="90000"/>
          </a:bodyPr>
          <a:lstStyle/>
          <a:p>
            <a:r>
              <a:rPr lang="en-US" dirty="0" smtClean="0"/>
              <a:t/>
            </a:r>
            <a:br>
              <a:rPr lang="en-US" dirty="0" smtClean="0"/>
            </a:br>
            <a:r>
              <a:rPr lang="en-US" b="1" dirty="0" smtClean="0"/>
              <a:t>Samples of setting goals for the ministry</a:t>
            </a:r>
            <a:endParaRPr lang="en-US" dirty="0"/>
          </a:p>
        </p:txBody>
      </p:sp>
      <p:sp>
        <p:nvSpPr>
          <p:cNvPr id="3" name="Content Placeholder 2"/>
          <p:cNvSpPr>
            <a:spLocks noGrp="1"/>
          </p:cNvSpPr>
          <p:nvPr>
            <p:ph idx="1"/>
          </p:nvPr>
        </p:nvSpPr>
        <p:spPr>
          <a:xfrm>
            <a:off x="609600" y="3352800"/>
            <a:ext cx="8077200" cy="2971800"/>
          </a:xfrm>
        </p:spPr>
        <p:txBody>
          <a:bodyPr/>
          <a:lstStyle/>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57148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r>
              <a:rPr lang="en-US" dirty="0" smtClean="0"/>
              <a:t>Empowered leadership</a:t>
            </a:r>
            <a:br>
              <a:rPr lang="en-US" dirty="0" smtClean="0"/>
            </a:br>
            <a:endParaRPr lang="en-US" dirty="0"/>
          </a:p>
        </p:txBody>
      </p:sp>
      <p:sp>
        <p:nvSpPr>
          <p:cNvPr id="3" name="Content Placeholder 2"/>
          <p:cNvSpPr>
            <a:spLocks noGrp="1"/>
          </p:cNvSpPr>
          <p:nvPr>
            <p:ph idx="1"/>
          </p:nvPr>
        </p:nvSpPr>
        <p:spPr/>
        <p:txBody>
          <a:bodyPr/>
          <a:lstStyle/>
          <a:p>
            <a:r>
              <a:rPr lang="en-US" dirty="0" smtClean="0"/>
              <a:t>Have a 6 hour </a:t>
            </a:r>
            <a:r>
              <a:rPr lang="en-US" dirty="0" smtClean="0"/>
              <a:t>servant hood leadership training </a:t>
            </a:r>
            <a:r>
              <a:rPr lang="en-US" dirty="0" smtClean="0"/>
              <a:t>class </a:t>
            </a:r>
            <a:r>
              <a:rPr lang="en-US" dirty="0" smtClean="0"/>
              <a:t>this </a:t>
            </a:r>
            <a:r>
              <a:rPr lang="en-US" dirty="0" smtClean="0"/>
              <a:t>year for potential leaders</a:t>
            </a:r>
          </a:p>
          <a:p>
            <a:r>
              <a:rPr lang="en-US" dirty="0" smtClean="0"/>
              <a:t>Have a </a:t>
            </a:r>
            <a:r>
              <a:rPr lang="en-US" dirty="0" smtClean="0"/>
              <a:t>three hour small group leadership training class</a:t>
            </a:r>
            <a:r>
              <a:rPr lang="en-US" dirty="0" smtClean="0"/>
              <a:t> twice a year</a:t>
            </a:r>
            <a:endParaRPr lang="en-US" dirty="0" smtClean="0"/>
          </a:p>
          <a:p>
            <a:r>
              <a:rPr lang="en-US" dirty="0" smtClean="0"/>
              <a:t>Each small group to identify two potential leaders 2</a:t>
            </a:r>
            <a:r>
              <a:rPr lang="en-US" baseline="30000" dirty="0" smtClean="0"/>
              <a:t>nd</a:t>
            </a:r>
            <a:r>
              <a:rPr lang="en-US" dirty="0" smtClean="0"/>
              <a:t> quarter</a:t>
            </a:r>
            <a:endParaRPr lang="en-US" dirty="0" smtClean="0"/>
          </a:p>
          <a:p>
            <a:endParaRPr lang="en-US" dirty="0" smtClean="0"/>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069571"/>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r>
              <a:rPr lang="en-US" dirty="0" smtClean="0"/>
              <a:t>Gift based ministry</a:t>
            </a:r>
            <a:br>
              <a:rPr lang="en-US" dirty="0" smtClean="0"/>
            </a:br>
            <a:endParaRPr lang="en-US" dirty="0"/>
          </a:p>
        </p:txBody>
      </p:sp>
      <p:sp>
        <p:nvSpPr>
          <p:cNvPr id="3" name="Content Placeholder 2"/>
          <p:cNvSpPr>
            <a:spLocks noGrp="1"/>
          </p:cNvSpPr>
          <p:nvPr>
            <p:ph idx="1"/>
          </p:nvPr>
        </p:nvSpPr>
        <p:spPr/>
        <p:txBody>
          <a:bodyPr/>
          <a:lstStyle/>
          <a:p>
            <a:r>
              <a:rPr lang="en-US" dirty="0" smtClean="0"/>
              <a:t>Have a gift assessment session with your </a:t>
            </a:r>
            <a:r>
              <a:rPr lang="en-US" dirty="0" smtClean="0"/>
              <a:t>leaders to determine </a:t>
            </a:r>
            <a:r>
              <a:rPr lang="en-US" dirty="0" smtClean="0"/>
              <a:t>the gifts of the leaders</a:t>
            </a:r>
            <a:r>
              <a:rPr lang="en-US" dirty="0" smtClean="0"/>
              <a:t>.</a:t>
            </a:r>
          </a:p>
          <a:p>
            <a:r>
              <a:rPr lang="en-US" dirty="0" smtClean="0"/>
              <a:t>75% of the leaders </a:t>
            </a:r>
            <a:r>
              <a:rPr lang="en-US" dirty="0" smtClean="0"/>
              <a:t>should be </a:t>
            </a:r>
            <a:r>
              <a:rPr lang="en-US" dirty="0" smtClean="0"/>
              <a:t>reassigned/assigned by the 2</a:t>
            </a:r>
            <a:r>
              <a:rPr lang="en-US" baseline="30000" dirty="0" smtClean="0"/>
              <a:t>nd</a:t>
            </a:r>
            <a:r>
              <a:rPr lang="en-US" dirty="0" smtClean="0"/>
              <a:t> quarter </a:t>
            </a:r>
            <a:endParaRPr lang="en-US" dirty="0" smtClean="0"/>
          </a:p>
          <a:p>
            <a:r>
              <a:rPr lang="en-US" dirty="0" smtClean="0"/>
              <a:t>Have a gift assessment for all new members </a:t>
            </a:r>
            <a:r>
              <a:rPr lang="en-US" dirty="0" smtClean="0"/>
              <a:t>as part of the new members class</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36862561"/>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229600" cy="1143000"/>
          </a:xfrm>
        </p:spPr>
        <p:txBody>
          <a:bodyPr>
            <a:normAutofit fontScale="90000"/>
          </a:bodyPr>
          <a:lstStyle/>
          <a:p>
            <a:r>
              <a:rPr lang="en-US" dirty="0" smtClean="0"/>
              <a:t> Small/cell groups</a:t>
            </a:r>
            <a:br>
              <a:rPr lang="en-US" dirty="0" smtClean="0"/>
            </a:br>
            <a:endParaRPr lang="en-US" dirty="0"/>
          </a:p>
        </p:txBody>
      </p:sp>
      <p:sp>
        <p:nvSpPr>
          <p:cNvPr id="3" name="Content Placeholder 2"/>
          <p:cNvSpPr>
            <a:spLocks noGrp="1"/>
          </p:cNvSpPr>
          <p:nvPr>
            <p:ph idx="1"/>
          </p:nvPr>
        </p:nvSpPr>
        <p:spPr/>
        <p:txBody>
          <a:bodyPr/>
          <a:lstStyle/>
          <a:p>
            <a:r>
              <a:rPr lang="en-US" dirty="0" smtClean="0"/>
              <a:t>Have five new groups this year</a:t>
            </a:r>
            <a:endParaRPr lang="en-US" dirty="0" smtClean="0"/>
          </a:p>
          <a:p>
            <a:r>
              <a:rPr lang="en-US" dirty="0" smtClean="0"/>
              <a:t>Develop </a:t>
            </a:r>
            <a:r>
              <a:rPr lang="en-US" dirty="0" smtClean="0"/>
              <a:t>groups where young men and women are in their own </a:t>
            </a:r>
            <a:r>
              <a:rPr lang="en-US" dirty="0" smtClean="0"/>
              <a:t>groups by the fifth month of the year.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7452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r>
              <a:rPr lang="en-US" dirty="0" smtClean="0"/>
              <a:t>Need oriented evangelism</a:t>
            </a:r>
            <a:br>
              <a:rPr lang="en-US" dirty="0" smtClean="0"/>
            </a:br>
            <a:endParaRPr lang="en-US" dirty="0"/>
          </a:p>
        </p:txBody>
      </p:sp>
      <p:sp>
        <p:nvSpPr>
          <p:cNvPr id="3" name="Content Placeholder 2"/>
          <p:cNvSpPr>
            <a:spLocks noGrp="1"/>
          </p:cNvSpPr>
          <p:nvPr>
            <p:ph idx="1"/>
          </p:nvPr>
        </p:nvSpPr>
        <p:spPr/>
        <p:txBody>
          <a:bodyPr/>
          <a:lstStyle/>
          <a:p>
            <a:r>
              <a:rPr lang="en-US" dirty="0" smtClean="0"/>
              <a:t>Identify 3 needs in the community first quarter</a:t>
            </a:r>
          </a:p>
          <a:p>
            <a:r>
              <a:rPr lang="en-US" dirty="0" smtClean="0"/>
              <a:t>Discuss the best way to meet at least two of the three before the</a:t>
            </a:r>
            <a:r>
              <a:rPr lang="en-US" dirty="0" smtClean="0"/>
              <a:t> quarter is over</a:t>
            </a:r>
          </a:p>
          <a:p>
            <a:r>
              <a:rPr lang="en-US" dirty="0" smtClean="0"/>
              <a:t>Every leader befriends a neighbor in the community they live or work in, in the first quarter</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19786988"/>
      </p:ext>
    </p:extLst>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fontScale="90000"/>
          </a:bodyPr>
          <a:lstStyle/>
          <a:p>
            <a:r>
              <a:rPr lang="en-US" dirty="0" smtClean="0"/>
              <a:t>Loving relationships</a:t>
            </a:r>
            <a:br>
              <a:rPr lang="en-US" dirty="0" smtClean="0"/>
            </a:br>
            <a:endParaRPr lang="en-US" dirty="0"/>
          </a:p>
        </p:txBody>
      </p:sp>
      <p:sp>
        <p:nvSpPr>
          <p:cNvPr id="3" name="Content Placeholder 2"/>
          <p:cNvSpPr>
            <a:spLocks noGrp="1"/>
          </p:cNvSpPr>
          <p:nvPr>
            <p:ph idx="1"/>
          </p:nvPr>
        </p:nvSpPr>
        <p:spPr/>
        <p:txBody>
          <a:bodyPr/>
          <a:lstStyle/>
          <a:p>
            <a:r>
              <a:rPr lang="en-US" dirty="0" smtClean="0"/>
              <a:t>Every couple attend at least one marriage workshop this year.</a:t>
            </a:r>
          </a:p>
          <a:p>
            <a:r>
              <a:rPr lang="en-US" dirty="0" smtClean="0"/>
              <a:t>Pastors, don’t eat alone twice a month. Eat with one of your leaders and their family or with a congregant that is a potential leader.</a:t>
            </a:r>
            <a:r>
              <a:rPr lang="en-US" dirty="0" smtClean="0"/>
              <a:t> </a:t>
            </a:r>
          </a:p>
          <a:p>
            <a:r>
              <a:rPr lang="en-US" dirty="0" smtClean="0"/>
              <a:t>Leaders, have lunch with some of the new believers</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47250244"/>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7800"/>
            <a:ext cx="8305800" cy="2286000"/>
          </a:xfrm>
        </p:spPr>
        <p:txBody>
          <a:bodyPr>
            <a:normAutofit fontScale="90000"/>
          </a:bodyPr>
          <a:lstStyle/>
          <a:p>
            <a:r>
              <a:rPr lang="en-US" b="1" dirty="0" smtClean="0"/>
              <a:t>6 </a:t>
            </a:r>
            <a:r>
              <a:rPr lang="en-US" b="1" cap="all" dirty="0" smtClean="0"/>
              <a:t>quality activators</a:t>
            </a:r>
            <a:r>
              <a:rPr lang="en-US" dirty="0" smtClean="0"/>
              <a:t/>
            </a:r>
            <a:br>
              <a:rPr lang="en-US" dirty="0" smtClean="0"/>
            </a:b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18994059"/>
      </p:ext>
    </p:extLst>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1143000"/>
          </a:xfrm>
        </p:spPr>
        <p:txBody>
          <a:bodyPr>
            <a:normAutofit fontScale="90000"/>
          </a:bodyPr>
          <a:lstStyle/>
          <a:p>
            <a:pPr lvl="0"/>
            <a:r>
              <a:rPr lang="en-US" u="sng" dirty="0" smtClean="0"/>
              <a:t>Interdependence</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Each characteristic of the healthy church works together and they affect one another.</a:t>
            </a:r>
            <a:r>
              <a:rPr lang="en-US" dirty="0" smtClean="0"/>
              <a:t> </a:t>
            </a:r>
          </a:p>
          <a:p>
            <a:r>
              <a:rPr lang="en-US" dirty="0" smtClean="0"/>
              <a:t>Department </a:t>
            </a:r>
            <a:r>
              <a:rPr lang="en-US" dirty="0" smtClean="0"/>
              <a:t>heads of the church should meet regularly for discussions.</a:t>
            </a:r>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1143000"/>
          </a:xfrm>
        </p:spPr>
        <p:txBody>
          <a:bodyPr>
            <a:normAutofit fontScale="90000"/>
          </a:bodyPr>
          <a:lstStyle/>
          <a:p>
            <a:pPr lvl="0"/>
            <a:r>
              <a:rPr lang="en-US" u="sng" dirty="0" smtClean="0"/>
              <a:t>Multiplication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The true fruit on an apple tree is not an apple but another apple tree. The true fruit of a small group is not a Christian but another small group. The true fruit of a leader is not a follower but another leader. The true fruit of a church is not a small group or a mission, but another church.</a:t>
            </a:r>
            <a:r>
              <a:rPr lang="en-US" dirty="0" smtClean="0"/>
              <a:t> </a:t>
            </a:r>
          </a:p>
          <a:p>
            <a:r>
              <a:rPr lang="en-US" dirty="0" smtClean="0"/>
              <a:t>Are </a:t>
            </a:r>
            <a:r>
              <a:rPr lang="en-US" dirty="0" smtClean="0"/>
              <a:t>the leaders making </a:t>
            </a:r>
            <a:r>
              <a:rPr lang="en-US" dirty="0" smtClean="0"/>
              <a:t>leaders </a:t>
            </a:r>
            <a:r>
              <a:rPr lang="en-US" dirty="0" smtClean="0"/>
              <a:t>The </a:t>
            </a:r>
            <a:r>
              <a:rPr lang="en-US" dirty="0" smtClean="0"/>
              <a:t>great commission </a:t>
            </a:r>
            <a:r>
              <a:rPr lang="en-US" dirty="0" smtClean="0"/>
              <a:t>is a call for ongoing multiplication.</a:t>
            </a:r>
            <a:r>
              <a:rPr lang="en-US" dirty="0" smtClean="0"/>
              <a:t> </a:t>
            </a:r>
          </a:p>
          <a:p>
            <a:r>
              <a:rPr lang="en-US" dirty="0" smtClean="0"/>
              <a:t>This </a:t>
            </a:r>
            <a:r>
              <a:rPr lang="en-US" dirty="0" smtClean="0"/>
              <a:t>form of growth surpasses its own individuality.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pPr lvl="0"/>
            <a:r>
              <a:rPr lang="en-US" u="sng" dirty="0" smtClean="0"/>
              <a:t>Energy transformation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It is how we handle crises and catastrophes.</a:t>
            </a:r>
            <a:r>
              <a:rPr lang="en-US" dirty="0" smtClean="0"/>
              <a:t> </a:t>
            </a:r>
          </a:p>
          <a:p>
            <a:r>
              <a:rPr lang="en-US" dirty="0" smtClean="0"/>
              <a:t>We </a:t>
            </a:r>
            <a:r>
              <a:rPr lang="en-US" dirty="0" smtClean="0"/>
              <a:t>cannot be passive when things go wrong in the ministry, nor can we obstinately protest against it. (</a:t>
            </a:r>
            <a:r>
              <a:rPr lang="en-US" dirty="0" err="1" smtClean="0"/>
              <a:t>satan</a:t>
            </a:r>
            <a:r>
              <a:rPr lang="en-US" dirty="0" smtClean="0"/>
              <a:t> did it). But ask the question, how can we best use this situation for the advancement of God’s Kingdom? This is a creative question to ask. The promise in Rom. 8:28</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Sustainability</a:t>
            </a:r>
            <a:r>
              <a:rPr lang="en-US" dirty="0" smtClean="0"/>
              <a:t> </a:t>
            </a:r>
            <a:endParaRPr lang="en-US" dirty="0"/>
          </a:p>
        </p:txBody>
      </p:sp>
      <p:sp>
        <p:nvSpPr>
          <p:cNvPr id="3" name="Content Placeholder 2"/>
          <p:cNvSpPr>
            <a:spLocks noGrp="1"/>
          </p:cNvSpPr>
          <p:nvPr>
            <p:ph idx="1"/>
          </p:nvPr>
        </p:nvSpPr>
        <p:spPr/>
        <p:txBody>
          <a:bodyPr/>
          <a:lstStyle/>
          <a:p>
            <a:r>
              <a:rPr lang="en-US" dirty="0" smtClean="0"/>
              <a:t>The principle of co-leadership is not investing in leadership only, and training programs to develop leaders, but the actual participation in leadership provides the best training for new leaders. OJT</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pPr lvl="0" algn="ctr"/>
            <a:r>
              <a:rPr lang="en-US" u="sng" dirty="0" smtClean="0"/>
              <a:t>Symbiosis</a:t>
            </a:r>
            <a:r>
              <a:rPr lang="en-US" dirty="0" smtClean="0"/>
              <a:t/>
            </a:r>
            <a:br>
              <a:rPr lang="en-US" dirty="0" smtClean="0"/>
            </a:br>
            <a:endParaRPr lang="en-US" dirty="0"/>
          </a:p>
        </p:txBody>
      </p:sp>
      <p:sp>
        <p:nvSpPr>
          <p:cNvPr id="3" name="Content Placeholder 2"/>
          <p:cNvSpPr>
            <a:spLocks noGrp="1"/>
          </p:cNvSpPr>
          <p:nvPr>
            <p:ph idx="1"/>
          </p:nvPr>
        </p:nvSpPr>
        <p:spPr>
          <a:xfrm>
            <a:off x="457200" y="1752600"/>
            <a:ext cx="8229600" cy="4389120"/>
          </a:xfrm>
        </p:spPr>
        <p:txBody>
          <a:bodyPr>
            <a:normAutofit lnSpcReduction="10000"/>
          </a:bodyPr>
          <a:lstStyle/>
          <a:p>
            <a:r>
              <a:rPr lang="en-US" dirty="0" smtClean="0"/>
              <a:t>We cannot afford to be believe that unity is when everyone looks the same, acts the same and responds the same way. That monopolistic system is ineffective and destructive at best. It may show signs of growth initially. But studies have shown that the underlying corrosion is more destruction and vast producing than an apparent initial numerical growth. However, when two dissimilar organisms coexist in an intimate close environment for a mutual benefit, it is called symbiotic. It is important that love be without dissimilation. Everyone must be accepted with love.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143000"/>
          </a:xfrm>
        </p:spPr>
        <p:txBody>
          <a:bodyPr>
            <a:normAutofit fontScale="90000"/>
          </a:bodyPr>
          <a:lstStyle/>
          <a:p>
            <a:pPr lvl="0"/>
            <a:r>
              <a:rPr lang="en-US" u="sng" dirty="0" smtClean="0"/>
              <a:t>Fruitfulness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Both in the biological since and the biblical since, all of God’s creation is designed to bear fruit.</a:t>
            </a:r>
            <a:r>
              <a:rPr lang="en-US" dirty="0" smtClean="0"/>
              <a:t> </a:t>
            </a:r>
          </a:p>
          <a:p>
            <a:r>
              <a:rPr lang="en-US" dirty="0" smtClean="0"/>
              <a:t>Where </a:t>
            </a:r>
            <a:r>
              <a:rPr lang="en-US" dirty="0" smtClean="0"/>
              <a:t>no fruit appears, something is wrong. We must periodically examine our fruitfulness.</a:t>
            </a:r>
            <a:r>
              <a:rPr lang="en-US" dirty="0" smtClean="0"/>
              <a:t> </a:t>
            </a:r>
          </a:p>
          <a:p>
            <a:r>
              <a:rPr lang="en-US" dirty="0" smtClean="0"/>
              <a:t>What </a:t>
            </a:r>
            <a:r>
              <a:rPr lang="en-US" dirty="0" smtClean="0"/>
              <a:t>is useful must be that which edifies (</a:t>
            </a:r>
            <a:r>
              <a:rPr lang="en-US" i="1" dirty="0" smtClean="0"/>
              <a:t>builds up), for what is useful, must be fruitful.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843</TotalTime>
  <Words>1251</Words>
  <Application>Microsoft Macintosh PowerPoint</Application>
  <PresentationFormat>On-screen Show (4:3)</PresentationFormat>
  <Paragraphs>78</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Flow</vt:lpstr>
      <vt:lpstr>What does a healthy church look like? </vt:lpstr>
      <vt:lpstr> Introduction</vt:lpstr>
      <vt:lpstr> </vt:lpstr>
      <vt:lpstr> </vt:lpstr>
      <vt:lpstr>Empowered leadership </vt:lpstr>
      <vt:lpstr>Gift based ministry </vt:lpstr>
      <vt:lpstr>Passionate Spirituality </vt:lpstr>
      <vt:lpstr>Effective structures </vt:lpstr>
      <vt:lpstr>Inspired Worship </vt:lpstr>
      <vt:lpstr> Small/cell groups </vt:lpstr>
      <vt:lpstr>Need oriented evangelism </vt:lpstr>
      <vt:lpstr>Loving relationships </vt:lpstr>
      <vt:lpstr> Samples of setting goals for the ministry</vt:lpstr>
      <vt:lpstr>Empowered leadership </vt:lpstr>
      <vt:lpstr>Gift based ministry </vt:lpstr>
      <vt:lpstr> Small/cell groups </vt:lpstr>
      <vt:lpstr>Need oriented evangelism </vt:lpstr>
      <vt:lpstr>Loving relationships </vt:lpstr>
      <vt:lpstr>6 quality activators </vt:lpstr>
      <vt:lpstr>Slide 20</vt:lpstr>
      <vt:lpstr>Interdependence </vt:lpstr>
      <vt:lpstr>Multiplication </vt:lpstr>
      <vt:lpstr>Energy transformation </vt:lpstr>
      <vt:lpstr>Sustainability </vt:lpstr>
      <vt:lpstr>Symbiosis </vt:lpstr>
      <vt:lpstr>Fruitfulness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Aileen Reid</cp:lastModifiedBy>
  <cp:revision>14</cp:revision>
  <dcterms:created xsi:type="dcterms:W3CDTF">2012-11-01T13:24:35Z</dcterms:created>
  <dcterms:modified xsi:type="dcterms:W3CDTF">2012-11-01T23:57:44Z</dcterms:modified>
</cp:coreProperties>
</file>